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9" r:id="rId1"/>
  </p:sldMasterIdLst>
  <p:notesMasterIdLst>
    <p:notesMasterId r:id="rId22"/>
  </p:notesMasterIdLst>
  <p:handoutMasterIdLst>
    <p:handoutMasterId r:id="rId23"/>
  </p:handoutMasterIdLst>
  <p:sldIdLst>
    <p:sldId id="1334" r:id="rId2"/>
    <p:sldId id="1345" r:id="rId3"/>
    <p:sldId id="1344" r:id="rId4"/>
    <p:sldId id="1340" r:id="rId5"/>
    <p:sldId id="1326" r:id="rId6"/>
    <p:sldId id="1339" r:id="rId7"/>
    <p:sldId id="1295" r:id="rId8"/>
    <p:sldId id="1257" r:id="rId9"/>
    <p:sldId id="1341" r:id="rId10"/>
    <p:sldId id="1306" r:id="rId11"/>
    <p:sldId id="1342" r:id="rId12"/>
    <p:sldId id="1252" r:id="rId13"/>
    <p:sldId id="1253" r:id="rId14"/>
    <p:sldId id="1258" r:id="rId15"/>
    <p:sldId id="1343" r:id="rId16"/>
    <p:sldId id="1260" r:id="rId17"/>
    <p:sldId id="1337" r:id="rId18"/>
    <p:sldId id="1338" r:id="rId19"/>
    <p:sldId id="1335" r:id="rId20"/>
    <p:sldId id="1336" r:id="rId21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 autoAdjust="0"/>
    <p:restoredTop sz="85918" autoAdjust="0"/>
  </p:normalViewPr>
  <p:slideViewPr>
    <p:cSldViewPr snapToGrid="0">
      <p:cViewPr varScale="1">
        <p:scale>
          <a:sx n="109" d="100"/>
          <a:sy n="109" d="100"/>
        </p:scale>
        <p:origin x="2152" y="184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9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5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1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7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B72E-5918-E340-B6EB-9F22ABF50AF8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535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255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5795" y="2612508"/>
            <a:ext cx="659107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717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761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91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554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87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7239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51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lance/cits550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glance@uwa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for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learning modes</a:t>
            </a:r>
          </a:p>
          <a:p>
            <a:pPr lvl="1"/>
            <a:r>
              <a:rPr lang="en-US" dirty="0"/>
              <a:t>Online content  (LMS, </a:t>
            </a:r>
            <a:r>
              <a:rPr lang="en-US" dirty="0">
                <a:hlinkClick r:id="rId3"/>
              </a:rPr>
              <a:t>https://github.com/dglance/cits5503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Pre-recorded videos</a:t>
            </a:r>
          </a:p>
          <a:p>
            <a:pPr lvl="1"/>
            <a:r>
              <a:rPr lang="en-US" dirty="0"/>
              <a:t>Lecture Capture Videos</a:t>
            </a:r>
          </a:p>
          <a:p>
            <a:r>
              <a:rPr lang="en-US" dirty="0"/>
              <a:t>Labs are not assessed *but*</a:t>
            </a:r>
          </a:p>
          <a:p>
            <a:pPr lvl="1"/>
            <a:r>
              <a:rPr lang="en-US" dirty="0"/>
              <a:t>Content of labs is examinable</a:t>
            </a:r>
          </a:p>
          <a:p>
            <a:pPr lvl="1"/>
            <a:r>
              <a:rPr lang="en-US" dirty="0"/>
              <a:t>You will be provided with AWS access – it is your responsibility to delete resources after their use and to protect keys and credentials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en-US" dirty="0"/>
              <a:t>Mid-Semester Exam 40%</a:t>
            </a:r>
          </a:p>
          <a:p>
            <a:pPr lvl="1"/>
            <a:r>
              <a:rPr lang="en-US" dirty="0"/>
              <a:t>Final Exam 60%</a:t>
            </a:r>
          </a:p>
          <a:p>
            <a:pPr lvl="1"/>
            <a:r>
              <a:rPr lang="en-US" dirty="0"/>
              <a:t>Last year’s papers are available. Will provide guidance about content of exams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17A2E-378A-AD46-B010-96ADBAE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5" y="1224056"/>
            <a:ext cx="5682663" cy="5132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Flickr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5AB4-14E2-5B4D-AB88-A21C6511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4" y="949206"/>
            <a:ext cx="5110313" cy="519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1DAA-E54B-BF4B-9F7C-80FDCB9E481E}"/>
              </a:ext>
            </a:extLst>
          </p:cNvPr>
          <p:cNvSpPr txBox="1"/>
          <p:nvPr/>
        </p:nvSpPr>
        <p:spPr>
          <a:xfrm>
            <a:off x="430687" y="1018095"/>
            <a:ext cx="34113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90 m monthly users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75 m photographers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25 m photos uploaded on a busy day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 m photos shared daily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10 billion images on </a:t>
            </a:r>
            <a:r>
              <a:rPr lang="en-US" dirty="0" err="1"/>
              <a:t>flickr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Top camera: iPhone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4C252-C010-2341-AC88-140C4D189498}"/>
              </a:ext>
            </a:extLst>
          </p:cNvPr>
          <p:cNvSpPr txBox="1"/>
          <p:nvPr/>
        </p:nvSpPr>
        <p:spPr>
          <a:xfrm>
            <a:off x="430687" y="6405904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expandedramblings.com</a:t>
            </a:r>
            <a:r>
              <a:rPr lang="en-US" sz="1100" dirty="0"/>
              <a:t>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flickr</a:t>
            </a:r>
            <a:r>
              <a:rPr lang="en-US" sz="1100" dirty="0"/>
              <a:t>-stats/</a:t>
            </a:r>
          </a:p>
        </p:txBody>
      </p:sp>
    </p:spTree>
    <p:extLst>
      <p:ext uri="{BB962C8B-B14F-4D97-AF65-F5344CB8AC3E}">
        <p14:creationId xmlns:p14="http://schemas.microsoft.com/office/powerpoint/2010/main" val="10362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Enables Data-centric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towards “data-centric” computing </a:t>
            </a:r>
          </a:p>
          <a:p>
            <a:pPr lvl="1"/>
            <a:r>
              <a:rPr lang="en-US" dirty="0"/>
              <a:t>(more about what this means later)</a:t>
            </a:r>
          </a:p>
          <a:p>
            <a:r>
              <a:rPr lang="en-US" dirty="0"/>
              <a:t>Intangible assets (intellectual property and data) now make up 80% of companies assets </a:t>
            </a:r>
          </a:p>
          <a:p>
            <a:r>
              <a:rPr lang="en-US" dirty="0"/>
              <a:t>Data, especially personal data has inherent value beyond its initial collection purpose</a:t>
            </a:r>
          </a:p>
          <a:p>
            <a:r>
              <a:rPr lang="en-US" dirty="0"/>
              <a:t>Brings in technical, social, legal and political challenges</a:t>
            </a:r>
          </a:p>
          <a:p>
            <a:r>
              <a:rPr lang="en-US" dirty="0"/>
              <a:t>Could be used for good (health research) or bad (advertising)</a:t>
            </a:r>
          </a:p>
          <a:p>
            <a:r>
              <a:rPr lang="en-US" dirty="0"/>
              <a:t>Data has become a currency: use it to pay for “free” services from Google, Facebook, Instagram,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0D3481-9024-AA41-B631-FAAD361CD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00" y="2195059"/>
            <a:ext cx="5109714" cy="4280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66999"/>
            <a:ext cx="7208828" cy="888078"/>
          </a:xfrm>
        </p:spPr>
        <p:txBody>
          <a:bodyPr/>
          <a:lstStyle/>
          <a:p>
            <a:r>
              <a:rPr lang="en-US" dirty="0"/>
              <a:t>What kinds of data might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055077"/>
            <a:ext cx="7772400" cy="4378216"/>
          </a:xfrm>
        </p:spPr>
        <p:txBody>
          <a:bodyPr/>
          <a:lstStyle/>
          <a:p>
            <a:r>
              <a:rPr lang="en-US" dirty="0"/>
              <a:t>We all know that Google gives good search answers because it has a lot of data…</a:t>
            </a:r>
          </a:p>
          <a:p>
            <a:pPr lvl="1"/>
            <a:r>
              <a:rPr lang="en-US" dirty="0"/>
              <a:t>… but what data, precisely, can it use, and how?</a:t>
            </a:r>
          </a:p>
          <a:p>
            <a:pPr lvl="1"/>
            <a:r>
              <a:rPr lang="en-US" dirty="0"/>
              <a:t>Let’s consider…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1907466" y="2731477"/>
            <a:ext cx="2535580" cy="46892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62783" y="2825262"/>
            <a:ext cx="24234" cy="8323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V="1">
            <a:off x="1907466" y="2825262"/>
            <a:ext cx="2535580" cy="84406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V="1">
            <a:off x="5450766" y="2731479"/>
            <a:ext cx="24876" cy="45719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EC9A8-544E-7049-A01D-3CAEE907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66" y="3200400"/>
            <a:ext cx="35433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pre-crawls and analyzes </a:t>
            </a:r>
            <a:br>
              <a:rPr lang="en-US" dirty="0"/>
            </a:br>
            <a:r>
              <a:rPr lang="en-US" dirty="0"/>
              <a:t>millions of images, sentences, searches, etc. – builds </a:t>
            </a:r>
            <a:r>
              <a:rPr lang="en-US" dirty="0">
                <a:solidFill>
                  <a:srgbClr val="FF9900"/>
                </a:solidFill>
              </a:rPr>
              <a:t>models</a:t>
            </a:r>
            <a:endParaRPr lang="en-US" dirty="0"/>
          </a:p>
          <a:p>
            <a:r>
              <a:rPr lang="en-US" dirty="0"/>
              <a:t>Another example: Google &amp; Bing Translate</a:t>
            </a:r>
          </a:p>
          <a:p>
            <a:pPr lvl="1"/>
            <a:r>
              <a:rPr lang="en-US" dirty="0"/>
              <a:t>Model how phrases in one language map to phrases in another language, by cross-comparing many, many translated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2509" y="314710"/>
            <a:ext cx="1812925" cy="15716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32360"/>
            <a:ext cx="5829121" cy="194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data:</a:t>
            </a:r>
          </a:p>
          <a:p>
            <a:pPr lvl="1"/>
            <a:r>
              <a:rPr lang="en-US" dirty="0"/>
              <a:t>Spiders collect pages by following links on a page</a:t>
            </a:r>
          </a:p>
          <a:p>
            <a:pPr lvl="1"/>
            <a:r>
              <a:rPr lang="en-US" dirty="0"/>
              <a:t>Collects associated meta data and page content</a:t>
            </a:r>
          </a:p>
          <a:p>
            <a:pPr lvl="1"/>
            <a:r>
              <a:rPr lang="en-US" dirty="0"/>
              <a:t>Constructs a model using the Page Rank Algorithm that is one of around 200 criteria to connect words to links</a:t>
            </a:r>
          </a:p>
          <a:p>
            <a:pPr lvl="1"/>
            <a:r>
              <a:rPr lang="en-US" dirty="0"/>
              <a:t>Makes this searchable</a:t>
            </a:r>
          </a:p>
          <a:p>
            <a:pPr lvl="1"/>
            <a:r>
              <a:rPr lang="en-US" dirty="0"/>
              <a:t>Returns the search list in around 500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The model also captures semantic information as a Knowledge Graph (semantic web)</a:t>
            </a:r>
          </a:p>
          <a:p>
            <a:pPr lvl="1"/>
            <a:r>
              <a:rPr lang="en-US" dirty="0"/>
              <a:t>Helps to provide further contextual information (search for airplane from Melbourne to Perth – returns current flight information)</a:t>
            </a:r>
          </a:p>
          <a:p>
            <a:r>
              <a:rPr lang="en-US" dirty="0"/>
              <a:t>Add personalization to drive more useful information for user and for advertisers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7836" y="119064"/>
            <a:ext cx="1812925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36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computing is pervasive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Google and Friends aren't the only "Big Data" players</a:t>
            </a:r>
          </a:p>
          <a:p>
            <a:pPr lvl="1"/>
            <a:r>
              <a:rPr lang="en-US" dirty="0"/>
              <a:t>Not just Google &amp; friends - banks, financial firms, academia, the government, companies, military, startups, ...</a:t>
            </a:r>
          </a:p>
          <a:p>
            <a:pPr lvl="1"/>
            <a:r>
              <a:rPr lang="en-US" dirty="0"/>
              <a:t>All need to store and analyze huge data volumes</a:t>
            </a:r>
          </a:p>
          <a:p>
            <a:r>
              <a:rPr lang="en-US" dirty="0"/>
              <a:t>This is being enabled with a new generation of hardware “hosting” services – “the cloud” – and new, more scalable programming and analytical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Fear the Cloud and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098" name="Picture 2" descr="http://images.askmen.com/entertainment/special_feature_300/339_skynet-5-things-you-didnt-know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78" y="1905000"/>
            <a:ext cx="3031947" cy="17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static.com/images?q=tbn:ANd9GcSZjyeL9JpqUWujXHEwcIY6LwWw3pbgcRHnZezNWgXXyzDJOUP1RKpEnK_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8" y="1677438"/>
            <a:ext cx="2019765" cy="12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dailytech.com/nimage/Yes_We_Scan_Deal_With_It_Wid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3" y="3887884"/>
            <a:ext cx="3540572" cy="25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ic4.businessinsider.com/image/51b4ccf469bedd8715000000/nsa-whistleblower-revealed-edward-snowden-says-he-is-the-leak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2773"/>
          <a:stretch/>
        </p:blipFill>
        <p:spPr bwMode="auto">
          <a:xfrm>
            <a:off x="2083998" y="4130378"/>
            <a:ext cx="1791508" cy="21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inventorspot.com/files/images/IBM_Watson_Super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1" y="1905000"/>
            <a:ext cx="2590315" cy="17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2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0" y="1543354"/>
            <a:ext cx="7104942" cy="3511865"/>
          </a:xfrm>
        </p:spPr>
        <p:txBody>
          <a:bodyPr/>
          <a:lstStyle/>
          <a:p>
            <a:r>
              <a:rPr lang="en-US" dirty="0"/>
              <a:t>What does the technology let us do, and what remains hard?</a:t>
            </a:r>
          </a:p>
          <a:p>
            <a:r>
              <a:rPr lang="en-US" dirty="0"/>
              <a:t>How do we ensure privacy, security</a:t>
            </a:r>
          </a:p>
          <a:p>
            <a:r>
              <a:rPr lang="en-US" dirty="0"/>
              <a:t>As we have ideas for useful, fun, helpful services, how do we make them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2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673" y="624110"/>
            <a:ext cx="7587727" cy="1280890"/>
          </a:xfrm>
        </p:spPr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836683"/>
            <a:ext cx="8057478" cy="4639419"/>
          </a:xfrm>
        </p:spPr>
        <p:txBody>
          <a:bodyPr>
            <a:normAutofit/>
          </a:bodyPr>
          <a:lstStyle/>
          <a:p>
            <a:r>
              <a:rPr lang="en-US" dirty="0"/>
              <a:t>Understand what's underneath the Cloud</a:t>
            </a:r>
          </a:p>
          <a:p>
            <a:pPr lvl="1"/>
            <a:r>
              <a:rPr lang="en-US" dirty="0"/>
              <a:t>How does it work? What are its strengths? Its shortcomings?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en-US" dirty="0"/>
              <a:t>Understand the underlying principles</a:t>
            </a:r>
          </a:p>
          <a:p>
            <a:pPr lvl="1"/>
            <a:r>
              <a:rPr lang="en-US" dirty="0"/>
              <a:t>How do you build something that is so scalable, robust, etc.?</a:t>
            </a:r>
          </a:p>
          <a:p>
            <a:pPr lvl="1"/>
            <a:r>
              <a:rPr lang="en-US" dirty="0"/>
              <a:t>Lots of clever algorithms needed - very different environment!</a:t>
            </a:r>
          </a:p>
          <a:p>
            <a:r>
              <a:rPr lang="en-US" dirty="0"/>
              <a:t>Be able to use the right approach when designing new protocols and web systems</a:t>
            </a:r>
          </a:p>
          <a:p>
            <a:pPr lvl="1"/>
            <a:r>
              <a:rPr lang="en-US" dirty="0"/>
              <a:t>How would you go about building the next Facebook?</a:t>
            </a:r>
          </a:p>
          <a:p>
            <a:pPr lvl="1"/>
            <a:r>
              <a:rPr lang="en-US" dirty="0"/>
              <a:t>Need to scale, be efficient, avoid failures, prevent intrusions, 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for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Week 2: </a:t>
            </a: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August Presentation by Brett Looney AWS on </a:t>
            </a:r>
            <a:r>
              <a:rPr lang="en-US"/>
              <a:t>Cloud Computing</a:t>
            </a:r>
          </a:p>
          <a:p>
            <a:r>
              <a:rPr lang="en-US" dirty="0"/>
              <a:t>Staff:</a:t>
            </a:r>
          </a:p>
          <a:p>
            <a:pPr lvl="1"/>
            <a:r>
              <a:rPr lang="en-US" dirty="0"/>
              <a:t>Coordinator: Dr David Glance</a:t>
            </a:r>
          </a:p>
          <a:p>
            <a:pPr lvl="2"/>
            <a:r>
              <a:rPr lang="en-US" dirty="0"/>
              <a:t>email: </a:t>
            </a:r>
            <a:r>
              <a:rPr lang="en-US" dirty="0">
                <a:hlinkClick r:id="rId3"/>
              </a:rPr>
              <a:t>david.glance@uwa.edu.au</a:t>
            </a:r>
            <a:endParaRPr lang="en-US" dirty="0"/>
          </a:p>
          <a:p>
            <a:pPr lvl="1"/>
            <a:r>
              <a:rPr lang="en-US" dirty="0"/>
              <a:t>Tutor: Camilo </a:t>
            </a:r>
            <a:r>
              <a:rPr lang="en-US" dirty="0" err="1"/>
              <a:t>Cardeno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086"/>
            <a:ext cx="8315662" cy="4062905"/>
          </a:xfrm>
        </p:spPr>
        <p:txBody>
          <a:bodyPr/>
          <a:lstStyle/>
          <a:p>
            <a:r>
              <a:rPr lang="en-US" dirty="0"/>
              <a:t>Gain practical experience with cloud technologies</a:t>
            </a:r>
          </a:p>
          <a:p>
            <a:pPr lvl="1"/>
            <a:r>
              <a:rPr lang="en-US" dirty="0"/>
              <a:t>Often, the best way to understand it is to use the technology</a:t>
            </a:r>
          </a:p>
          <a:p>
            <a:r>
              <a:rPr lang="en-US" dirty="0"/>
              <a:t>Understand the impact on society</a:t>
            </a:r>
          </a:p>
          <a:p>
            <a:pPr lvl="1"/>
            <a:r>
              <a:rPr lang="en-US" dirty="0"/>
              <a:t>Vulnerabilities, privacy concerns, data survivability, ...</a:t>
            </a:r>
          </a:p>
          <a:p>
            <a:pPr lvl="1"/>
            <a:r>
              <a:rPr lang="en-US" dirty="0"/>
              <a:t>Need to understand the current state of the technology!</a:t>
            </a:r>
          </a:p>
          <a:p>
            <a:r>
              <a:rPr lang="en-US" dirty="0"/>
              <a:t>Anticipate what's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498348"/>
            <a:ext cx="7426997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1AB4C-DDCD-0B45-8713-9CBB9DF1D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76538"/>
            <a:ext cx="6858000" cy="1381188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2"/>
                </a:solidFill>
              </a:rPr>
              <a:t>Cloud Computing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A9A19-EA4A-3140-9F24-20270B76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5800"/>
            <a:ext cx="6858000" cy="762000"/>
          </a:xfrm>
        </p:spPr>
        <p:txBody>
          <a:bodyPr>
            <a:normAutofit/>
          </a:bodyPr>
          <a:lstStyle/>
          <a:p>
            <a:r>
              <a:rPr lang="en-US" sz="1600" dirty="0"/>
              <a:t>CITS5503 </a:t>
            </a:r>
            <a:r>
              <a:rPr lang="en-US" sz="1600" dirty="0" err="1"/>
              <a:t>Dr</a:t>
            </a:r>
            <a:r>
              <a:rPr lang="en-US" sz="16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6AA64-4D2B-5446-8AED-61F753B3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E002-136F-ED48-B145-BF8026B2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chemeClr val="tx1"/>
                </a:solidFill>
              </a:rPr>
              <a:pPr/>
              <a:t>3</a:t>
            </a:fld>
            <a:endParaRPr lang="en-GB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31"/>
            <a:ext cx="7772400" cy="1456267"/>
          </a:xfrm>
        </p:spPr>
        <p:txBody>
          <a:bodyPr/>
          <a:lstStyle/>
          <a:p>
            <a:r>
              <a:rPr lang="en-US" dirty="0"/>
              <a:t>Goals of Unit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40263"/>
            <a:ext cx="7772400" cy="3066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the context of Cloud Computing: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 </a:t>
            </a:r>
            <a:r>
              <a:rPr lang="en-US" sz="2400" b="1" dirty="0"/>
              <a:t>cloud computing</a:t>
            </a:r>
            <a:r>
              <a:rPr lang="en-US" sz="2400" dirty="0"/>
              <a:t> – how it lets us build </a:t>
            </a:r>
            <a:r>
              <a:rPr lang="en-US" sz="2400" b="1" dirty="0"/>
              <a:t>global-scale</a:t>
            </a:r>
            <a:r>
              <a:rPr lang="en-US" sz="2400" dirty="0"/>
              <a:t> services on shared hardware, why it’s hard, how to use it</a:t>
            </a:r>
          </a:p>
          <a:p>
            <a:r>
              <a:rPr lang="en-US" sz="2400" dirty="0"/>
              <a:t>Understand the technologies and tools that allow us to set up, manage and scale services on the cloud</a:t>
            </a:r>
          </a:p>
          <a:p>
            <a:r>
              <a:rPr lang="en-US" sz="2400" dirty="0"/>
              <a:t>Look at a couple of use cases for cloud computing that is </a:t>
            </a:r>
            <a:r>
              <a:rPr lang="en-US" sz="2400" b="1" dirty="0"/>
              <a:t>“big data”</a:t>
            </a:r>
            <a:r>
              <a:rPr lang="en-US" sz="2400" dirty="0"/>
              <a:t> and using clusters of machines to handle data analysis at scale</a:t>
            </a:r>
          </a:p>
        </p:txBody>
      </p:sp>
    </p:spTree>
    <p:extLst>
      <p:ext uri="{BB962C8B-B14F-4D97-AF65-F5344CB8AC3E}">
        <p14:creationId xmlns:p14="http://schemas.microsoft.com/office/powerpoint/2010/main" val="137918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unit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“Cloud” computing</a:t>
            </a:r>
          </a:p>
          <a:p>
            <a:endParaRPr lang="en-US" dirty="0"/>
          </a:p>
          <a:p>
            <a:r>
              <a:rPr lang="en-US" dirty="0"/>
              <a:t>The substance behind the hype</a:t>
            </a:r>
          </a:p>
          <a:p>
            <a:r>
              <a:rPr lang="en-US" dirty="0"/>
              <a:t>How “elasticity” and shared infrastructure are useful</a:t>
            </a:r>
          </a:p>
          <a:p>
            <a:r>
              <a:rPr lang="en-US" dirty="0"/>
              <a:t>The hard problems that need to be tackled by software</a:t>
            </a:r>
          </a:p>
          <a:p>
            <a:r>
              <a:rPr lang="en-US" dirty="0"/>
              <a:t>The different layers and services</a:t>
            </a:r>
          </a:p>
          <a:p>
            <a:r>
              <a:rPr lang="en-US" dirty="0"/>
              <a:t>How to build your own dynamic, “cloud hosted” software as a service</a:t>
            </a:r>
          </a:p>
          <a:p>
            <a:r>
              <a:rPr lang="en-US" dirty="0"/>
              <a:t>And how to use “platform as a service” tools to analyze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“Scalable” computing</a:t>
            </a:r>
          </a:p>
          <a:p>
            <a:endParaRPr lang="en-US" dirty="0"/>
          </a:p>
          <a:p>
            <a:r>
              <a:rPr lang="en-US" dirty="0"/>
              <a:t>The issues in building global-scale services</a:t>
            </a:r>
          </a:p>
          <a:p>
            <a:r>
              <a:rPr lang="en-US" dirty="0"/>
              <a:t>Techniques for harnessing the power of thousands of machines to analyze data</a:t>
            </a:r>
          </a:p>
          <a:p>
            <a:r>
              <a:rPr lang="en-US" dirty="0"/>
              <a:t>The core ideas that span most tools, whether SQL, </a:t>
            </a:r>
            <a:r>
              <a:rPr lang="en-US" dirty="0" err="1"/>
              <a:t>MapReduce</a:t>
            </a:r>
            <a:r>
              <a:rPr lang="en-US" dirty="0"/>
              <a:t>, …</a:t>
            </a:r>
          </a:p>
          <a:p>
            <a:r>
              <a:rPr lang="en-US" dirty="0"/>
              <a:t>Strengths and limitations of those approaches</a:t>
            </a:r>
          </a:p>
          <a:p>
            <a:r>
              <a:rPr lang="en-US" dirty="0"/>
              <a:t>Fundamental design patterns, operation primitives,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675"/>
            <a:ext cx="7772400" cy="1456267"/>
          </a:xfrm>
        </p:spPr>
        <p:txBody>
          <a:bodyPr/>
          <a:lstStyle/>
          <a:p>
            <a:r>
              <a:rPr lang="en-US" dirty="0"/>
              <a:t>CITS5503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>
            <a:normAutofit/>
          </a:bodyPr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/>
              <a:t>, and serve them to the entire Internet?</a:t>
            </a:r>
          </a:p>
          <a:p>
            <a:pPr lvl="1"/>
            <a:r>
              <a:rPr lang="en-US" sz="2000" dirty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/>
              <a:t>We’ll study many of the algorithms used by cloud services</a:t>
            </a:r>
            <a:endParaRPr lang="en-US" dirty="0"/>
          </a:p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/>
              <a:t>– the vision of computing as a utility (like the power grid)?</a:t>
            </a:r>
          </a:p>
          <a:p>
            <a:pPr lvl="1"/>
            <a:r>
              <a:rPr lang="en-US" sz="2000" dirty="0"/>
              <a:t>You’ll understand what lies underneath the cloud computing hype, and how to use the cloud</a:t>
            </a:r>
          </a:p>
          <a:p>
            <a:pPr lvl="1"/>
            <a:r>
              <a:rPr lang="en-US" sz="2000" dirty="0"/>
              <a:t>You’ll learn the technologies that allow services to be created and managed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1999"/>
          </a:xfrm>
        </p:spPr>
        <p:txBody>
          <a:bodyPr/>
          <a:lstStyle/>
          <a:p>
            <a:r>
              <a:rPr lang="en-US" dirty="0"/>
              <a:t>Do You Use “the Cloud”?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Pennsylvania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B42F0-A539-C547-AED4-93805EC7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" y="1592410"/>
            <a:ext cx="5310040" cy="432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86F-96DA-CE44-BCAE-61EE34E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0" y="1397917"/>
            <a:ext cx="6957080" cy="4516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E0B1C3-0D58-F146-90AC-89F4DD2FA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15" y="1226989"/>
            <a:ext cx="4835576" cy="5052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32AE6-F238-3345-B886-71A1FB628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1340111"/>
            <a:ext cx="5792038" cy="4939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AF0FD-3943-2B47-94F2-1002D1EDB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4" y="1089242"/>
            <a:ext cx="5904060" cy="563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245" y="252005"/>
            <a:ext cx="4722829" cy="1209590"/>
          </a:xfrm>
        </p:spPr>
        <p:txBody>
          <a:bodyPr/>
          <a:lstStyle/>
          <a:p>
            <a:r>
              <a:rPr lang="en-US" dirty="0"/>
              <a:t>The Cloud on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Google Assistant is an example of the Cloud, Big Data and AI, all in one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Hosted on Google’s platforms in their data centers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Bases its responses on personalized and population data, interpreted through natural language processing and machine learning (amongst other things).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F4E3-8F00-B443-A290-6C061DE3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" y="397895"/>
            <a:ext cx="2807668" cy="60849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9" y="3412841"/>
            <a:ext cx="4722829" cy="1209590"/>
          </a:xfrm>
        </p:spPr>
        <p:txBody>
          <a:bodyPr/>
          <a:lstStyle/>
          <a:p>
            <a:r>
              <a:rPr lang="en-US" dirty="0"/>
              <a:t>The Cloud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assistants using speech to text, natural language processing, machine learning.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Smarts are in the cloud.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 example of Internet of Things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A3808-7F63-2A4E-8902-AA68806D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2" y="252005"/>
            <a:ext cx="533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32982</TotalTime>
  <Words>1150</Words>
  <Application>Microsoft Macintosh PowerPoint</Application>
  <PresentationFormat>On-screen Show (4:3)</PresentationFormat>
  <Paragraphs>168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Important Information for 2019</vt:lpstr>
      <vt:lpstr>Important Information for 2019</vt:lpstr>
      <vt:lpstr>Cloud Computing Introduction</vt:lpstr>
      <vt:lpstr>Goals of Unit</vt:lpstr>
      <vt:lpstr>What Is this unit about?</vt:lpstr>
      <vt:lpstr>CITS5503 in a Nutshell</vt:lpstr>
      <vt:lpstr>Do You Use “the Cloud”?</vt:lpstr>
      <vt:lpstr>The Cloud on your phone</vt:lpstr>
      <vt:lpstr>The Cloud at Home</vt:lpstr>
      <vt:lpstr>The Cloud Enables Scale: Facebook</vt:lpstr>
      <vt:lpstr>The Cloud Enables Scale: Flickr</vt:lpstr>
      <vt:lpstr>The Cloud Enables Data-centric Computing</vt:lpstr>
      <vt:lpstr>What kinds of data might we use?</vt:lpstr>
      <vt:lpstr>How does it work?</vt:lpstr>
      <vt:lpstr>How does it work?</vt:lpstr>
      <vt:lpstr>Data-centric computing is pervasive</vt:lpstr>
      <vt:lpstr>Should We Fear the Cloud and Big Data?</vt:lpstr>
      <vt:lpstr>Remaining challenges</vt:lpstr>
      <vt:lpstr>Goals of the Unit</vt:lpstr>
      <vt:lpstr>Goals of the Unit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4288</cp:revision>
  <cp:lastPrinted>2014-08-27T18:50:12Z</cp:lastPrinted>
  <dcterms:created xsi:type="dcterms:W3CDTF">1999-05-23T11:18:07Z</dcterms:created>
  <dcterms:modified xsi:type="dcterms:W3CDTF">2019-07-17T06:40:12Z</dcterms:modified>
  <cp:category>Lecture</cp:category>
</cp:coreProperties>
</file>